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2" r:id="rId2"/>
    <p:sldId id="355" r:id="rId3"/>
    <p:sldId id="344" r:id="rId4"/>
    <p:sldId id="356" r:id="rId5"/>
    <p:sldId id="359" r:id="rId6"/>
    <p:sldId id="364" r:id="rId7"/>
    <p:sldId id="258" r:id="rId8"/>
    <p:sldId id="260" r:id="rId9"/>
    <p:sldId id="261" r:id="rId10"/>
    <p:sldId id="262" r:id="rId11"/>
    <p:sldId id="264" r:id="rId12"/>
    <p:sldId id="266" r:id="rId13"/>
    <p:sldId id="365" r:id="rId14"/>
    <p:sldId id="3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1659" autoAdjust="0"/>
    <p:restoredTop sz="94660"/>
  </p:normalViewPr>
  <p:slideViewPr>
    <p:cSldViewPr snapToGrid="0" showGuides="1">
      <p:cViewPr varScale="1">
        <p:scale>
          <a:sx n="130" d="100"/>
          <a:sy n="130" d="100"/>
        </p:scale>
        <p:origin x="456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4ED3-BC4C-DEEE-F389-B680024ED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4DE68E-0994-24AD-6E01-0446187B2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E71B8-455B-4F3B-3410-2E4F5A490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EE18B-EE22-0C09-6EC3-D4DE27504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092DE-0B52-3F1A-B2BA-60F77397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358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7E474-8FC8-E1E6-3F83-8ABEEC02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1897A4-BD41-C68F-1577-0864A4BB76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749C2-451B-706F-F38A-3811453FF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5FCE-51E7-2C75-7387-551486CA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A4B97-13B4-7571-56E3-A24AF753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990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D11040-A316-A60F-E455-142B0D0E6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E5F9D-CD1B-9012-526F-75B3AE57F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201B5-93B5-1929-12DA-084E7EA9A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25E57-2087-6CC6-9969-E7BF228E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F528D-A3C0-F750-96D2-3F4C5196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31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61EF9-24BA-39C4-D013-05DFCBF8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7F02F-CAD1-091F-2900-98F9B7FF8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1CB30-333C-ADC8-A5BD-194C76D25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C09C-36BA-B6DB-6027-F3DBCD93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6D8B2-CD1B-F17F-C486-59527787B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98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A17A3-54A8-CDF9-7C27-FEC174E5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44A67-234B-BC27-1113-E9C6E8229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098A8-75D6-0915-261E-04859EF73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9E781-D785-4EC7-4C4D-78EE0287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1A152-BD38-BD43-DCF3-C2B672D3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352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15A17-ECB8-26D1-43DB-F17EF582C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07D76-766F-ED2E-1739-D74112C35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C4BD46-7A1D-53F0-48D1-C088339741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0454D-B13C-88F4-DDB4-548C23BE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C5BCF-CB3D-E11C-EB4D-E660A4245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BB3D5-37ED-8B34-0648-07C55FF4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11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BAE3-141A-4A47-9EFC-6FD76E33E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B56C6-5A51-3F5F-02E1-FC0F86B3C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C2D76-A43B-CDBA-965B-D233E37FB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94C45-5724-8CF4-5B33-2C5131585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DDD70F-A79C-6F22-CDEF-485969786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855AF6-21B0-9657-4606-4C4282366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27CDBA-8959-04EA-9DE2-980E7620C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925378-3A7C-DC81-87C6-962D4B27A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66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5C4F2-7E23-8ED6-1903-ACF89167C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DD8F73-C072-6E62-658C-2F7051942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1E5671-8138-17F9-5F70-38734810D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F3C3A-A8FB-F3AD-B12E-0AB3998A0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11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8ED4D-39A8-D0CE-77A4-BA0A00E82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7B2102-9354-19B2-05CB-78F333A24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64A20-E795-5815-9685-703150C68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7250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EB8F-465E-CEC4-F2D5-FA3F66F8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B0699-1C83-DE17-9BF7-4460617B2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CA805-BA27-9FE7-FC42-83098F7DC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EF0E1-371C-B593-709C-E29E3A5DA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BB21E-5E6E-E3DF-2FF5-C6F370AA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E0EBA-BE85-9059-616E-CE8C49F59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37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188A1-B5E6-4D6D-84F2-997793C81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767B9-674F-12E7-E1D9-841545E914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C1710-ADCD-9160-A2A5-29EAF1499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FB06E-332C-02B3-70A5-CBCA221F0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8FC76-1046-FAD9-4E94-BFBB99F3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4D668-11A2-CB78-810D-0875A8A5A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56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BF9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1DC7A-F643-0BAB-29FB-4B3AB5484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DF3D1-8AF5-DE09-2BBB-110C76237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C462A-523B-AD3C-6669-F3F5C1339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B9E3F-605D-4A01-A272-F9F7C12C03AD}" type="datetimeFigureOut">
              <a:rPr lang="en-GB" smtClean="0"/>
              <a:t>04/02/2026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49C9F-C1A7-5E31-17C0-6E431B334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DA255-9834-3890-56DF-0FCB7DB31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E93BC-0583-4F13-9EFE-A882EE2EBD69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57053D-AA88-4C04-5843-76F3F58C1C6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63000"/>
          </a:blip>
          <a:stretch>
            <a:fillRect/>
          </a:stretch>
        </p:blipFill>
        <p:spPr>
          <a:xfrm>
            <a:off x="9908249" y="6243574"/>
            <a:ext cx="2152811" cy="47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5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iho-ohi/98-interoperability/issues/73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B4926-BBD3-B7D3-2836-4A34B65C93FA}"/>
              </a:ext>
            </a:extLst>
          </p:cNvPr>
          <p:cNvSpPr txBox="1"/>
          <p:nvPr/>
        </p:nvSpPr>
        <p:spPr>
          <a:xfrm>
            <a:off x="3141133" y="3007266"/>
            <a:ext cx="9050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000" b="1" dirty="0">
                <a:solidFill>
                  <a:srgbClr val="FF0000"/>
                </a:solidFill>
              </a:rPr>
              <a:t>S-98 Meeting 5</a:t>
            </a:r>
            <a:r>
              <a:rPr lang="en-US" sz="4000" b="1" baseline="30000" dirty="0">
                <a:solidFill>
                  <a:srgbClr val="FF0000"/>
                </a:solidFill>
              </a:rPr>
              <a:t>th</a:t>
            </a:r>
            <a:r>
              <a:rPr lang="en-US" sz="4000" b="1" dirty="0">
                <a:solidFill>
                  <a:srgbClr val="FF0000"/>
                </a:solidFill>
              </a:rPr>
              <a:t> February 2026</a:t>
            </a:r>
            <a:endParaRPr lang="en-GB" sz="4000" b="1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62C0D-73C7-DC0A-6B20-5A81223F29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9BA443-A6E1-375B-EC71-F0420B3BC4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21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1" y="359898"/>
            <a:ext cx="475912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Safety Contour </a:t>
            </a:r>
            <a:r>
              <a:rPr lang="en-US" sz="2800" dirty="0">
                <a:solidFill>
                  <a:srgbClr val="FF0000"/>
                </a:solidFill>
              </a:rPr>
              <a:t>and Indications</a:t>
            </a:r>
            <a:endParaRPr sz="28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1" y="1124244"/>
            <a:ext cx="8229600" cy="13285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Safety contour algorithm boundary behavior needs specification</a:t>
            </a:r>
            <a:r>
              <a:rPr lang="en-US" dirty="0"/>
              <a:t>. </a:t>
            </a:r>
            <a:r>
              <a:rPr dirty="0"/>
              <a:t>Mandatory portrayal of safety contour edge needs refinement</a:t>
            </a:r>
            <a:r>
              <a:rPr lang="en-US" dirty="0"/>
              <a:t>. Would a</a:t>
            </a:r>
            <a:r>
              <a:rPr dirty="0"/>
              <a:t>void extraneous safety contour edges at dataset boundaries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Scale minimum indication requirement unclear (other categories covered)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2708" y="2886221"/>
            <a:ext cx="394537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Vertical Datum &amp; Heights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6493" y="3709183"/>
            <a:ext cx="8229600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Height/clearance value adjustment not currently possible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S-101 lacks sufficient vertical datum attribution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Requires S-101PT development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Should S-98 anticipate or discount such calculations?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0309" y="178190"/>
            <a:ext cx="461357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Product Specification Support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5234" y="807720"/>
            <a:ext cx="8229600" cy="1990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Min-max number of product specifications not explicitly specified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HSSC level discussion with IHO Sec ongoing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De facto max </a:t>
            </a:r>
            <a:r>
              <a:rPr lang="en-US" dirty="0"/>
              <a:t>could</a:t>
            </a:r>
            <a:r>
              <a:rPr dirty="0"/>
              <a:t> be 4</a:t>
            </a:r>
            <a:r>
              <a:rPr lang="en-US" dirty="0"/>
              <a:t>?</a:t>
            </a:r>
            <a:r>
              <a:rPr dirty="0"/>
              <a:t> (based on S-164 tests)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No guidance for integrating multiple portrayal catalogues in single UI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No explicit statement that IHO won't remove IMO minimum standard elements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1694" y="3482046"/>
            <a:ext cx="402097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Dataset Loading &amp; Import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6618" y="4059993"/>
            <a:ext cx="8229600" cy="1733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Section 6.1.1 behavior for non-ENC overlays needs clarification</a:t>
            </a:r>
            <a:r>
              <a:rPr lang="en-US" dirty="0"/>
              <a:t> (suggested, import, display, turn on/off, interrogate)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 err="1"/>
              <a:t>DataCoverage</a:t>
            </a:r>
            <a:r>
              <a:rPr dirty="0"/>
              <a:t> selection defined but no</a:t>
            </a:r>
            <a:r>
              <a:rPr lang="en-US" dirty="0"/>
              <a:t> guidance on avoiding</a:t>
            </a:r>
            <a:r>
              <a:rPr dirty="0"/>
              <a:t> boundary clipping</a:t>
            </a:r>
            <a:r>
              <a:rPr lang="en-US" dirty="0"/>
              <a:t> of features. 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New S-164 tests being created to mitigate</a:t>
            </a:r>
            <a:r>
              <a:rPr lang="en-US" dirty="0"/>
              <a:t> risks. May need other words in S-98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52D187-E9B2-7E90-2B0A-D8017D7CA8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54" t="6007" r="26022" b="8148"/>
          <a:stretch>
            <a:fillRect/>
          </a:stretch>
        </p:blipFill>
        <p:spPr bwMode="auto">
          <a:xfrm>
            <a:off x="8721929" y="87923"/>
            <a:ext cx="3399733" cy="35403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0308" y="412652"/>
            <a:ext cx="4886402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Digital Signatures &amp; Certificates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0308" y="1235613"/>
            <a:ext cx="8229600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Expired certificates for dataset import not yet implemented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All digital signatures must be valid requirement pending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Data Producer signatures must be present for all datasets</a:t>
            </a:r>
            <a:r>
              <a:rPr lang="en-US" dirty="0"/>
              <a:t> (in existing text, also required for fileless cancellations)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Section 8.1 restrictions on non-ENC data import</a:t>
            </a:r>
            <a:r>
              <a:rPr lang="en-US" dirty="0"/>
              <a:t> and overlays</a:t>
            </a:r>
            <a:r>
              <a:rPr dirty="0"/>
              <a:t> proposed but no consensus</a:t>
            </a:r>
            <a:r>
              <a:rPr lang="en-US" dirty="0"/>
              <a:t> (yet). “What overlays what?” – WEND meeting upcoming.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4CAD2-4EFD-E099-6671-922BAF32023A}"/>
              </a:ext>
            </a:extLst>
          </p:cNvPr>
          <p:cNvSpPr txBox="1"/>
          <p:nvPr/>
        </p:nvSpPr>
        <p:spPr>
          <a:xfrm>
            <a:off x="410308" y="3483340"/>
            <a:ext cx="105349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lang="en-US" sz="2800" dirty="0">
                <a:solidFill>
                  <a:srgbClr val="FF0000"/>
                </a:solidFill>
              </a:rPr>
              <a:t>Other</a:t>
            </a:r>
            <a:endParaRPr sz="28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463AD8-5CC6-B173-200B-D6AE016C8998}"/>
              </a:ext>
            </a:extLst>
          </p:cNvPr>
          <p:cNvSpPr txBox="1"/>
          <p:nvPr/>
        </p:nvSpPr>
        <p:spPr>
          <a:xfrm>
            <a:off x="410308" y="4306301"/>
            <a:ext cx="8229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dirty="0"/>
              <a:t>Updates to system support files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0E1AD-3F8C-7056-68A3-360650947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S-164 Progress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3FAA3-08AA-6FAF-2FC6-A1F4A2376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NIPWG formal review of S-122, S-123, S-127 and S-131 has commenced. Review to coincide with TSM, and feed into HSSC. NCWG review has also commenced on the portrayal approach for the four product specifications</a:t>
            </a:r>
          </a:p>
          <a:p>
            <a:r>
              <a:rPr lang="en-US" dirty="0"/>
              <a:t>New datasets have been uploaded to the S-164 </a:t>
            </a:r>
            <a:r>
              <a:rPr lang="en-US" dirty="0" err="1"/>
              <a:t>github</a:t>
            </a:r>
            <a:r>
              <a:rPr lang="en-US" dirty="0"/>
              <a:t> repository:</a:t>
            </a:r>
            <a:endParaRPr lang="en-GB" dirty="0"/>
          </a:p>
          <a:p>
            <a:r>
              <a:rPr lang="en-GB" dirty="0"/>
              <a:t>Manual in progress.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412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4AC1D6-E14A-8919-E635-101DE8B394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06" t="13210" r="22897" b="32840"/>
          <a:stretch>
            <a:fillRect/>
          </a:stretch>
        </p:blipFill>
        <p:spPr>
          <a:xfrm>
            <a:off x="140025" y="102902"/>
            <a:ext cx="3233221" cy="2523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EA8E30-9752-31EE-E2C5-0B7DA854A4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834" t="28974" r="33555" b="16410"/>
          <a:stretch>
            <a:fillRect/>
          </a:stretch>
        </p:blipFill>
        <p:spPr>
          <a:xfrm>
            <a:off x="3475893" y="102902"/>
            <a:ext cx="2957399" cy="2523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9A8B7C-6147-16E9-B270-CEDE126358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897" t="21728" r="36374" b="18148"/>
          <a:stretch>
            <a:fillRect/>
          </a:stretch>
        </p:blipFill>
        <p:spPr>
          <a:xfrm>
            <a:off x="6535939" y="102902"/>
            <a:ext cx="2833917" cy="2523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EBB9CF-8840-81C2-D9B6-642190A6381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003" t="4198" r="20663" b="1727"/>
          <a:stretch>
            <a:fillRect/>
          </a:stretch>
        </p:blipFill>
        <p:spPr>
          <a:xfrm>
            <a:off x="9536070" y="102902"/>
            <a:ext cx="2549557" cy="2523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9C8A43-847D-5FBE-8EC3-100FF350ED7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7933" t="17034" r="23148" b="13319"/>
          <a:stretch>
            <a:fillRect/>
          </a:stretch>
        </p:blipFill>
        <p:spPr>
          <a:xfrm>
            <a:off x="140025" y="2778370"/>
            <a:ext cx="3138094" cy="29073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27103C-4BF8-2FDE-1FAB-293F8836639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491" t="12974" r="872" b="13933"/>
          <a:stretch>
            <a:fillRect/>
          </a:stretch>
        </p:blipFill>
        <p:spPr>
          <a:xfrm>
            <a:off x="3857841" y="3000391"/>
            <a:ext cx="4787930" cy="19780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0E8898-B9F4-B2AB-7964-449C438C3FE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2408" y="2690935"/>
            <a:ext cx="2919567" cy="2185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852E66-1780-5089-CCCD-286A8300F81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8" r="7639" b="10158"/>
          <a:stretch>
            <a:fillRect/>
          </a:stretch>
        </p:blipFill>
        <p:spPr bwMode="auto">
          <a:xfrm>
            <a:off x="9132408" y="4879975"/>
            <a:ext cx="2911205" cy="1978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52862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79234-D4B9-C504-91B1-F339FD4A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A68D8-1360-C690-7AD5-D0E4402F2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GB" sz="3200" dirty="0"/>
              <a:t>Introductions</a:t>
            </a:r>
          </a:p>
          <a:p>
            <a:pPr>
              <a:lnSpc>
                <a:spcPct val="110000"/>
              </a:lnSpc>
            </a:pPr>
            <a:r>
              <a:rPr lang="en-GB" sz="3200" dirty="0"/>
              <a:t>S-98</a:t>
            </a:r>
          </a:p>
          <a:p>
            <a:pPr lvl="2">
              <a:lnSpc>
                <a:spcPct val="110000"/>
              </a:lnSpc>
            </a:pPr>
            <a:r>
              <a:rPr lang="en-GB" sz="2400" dirty="0"/>
              <a:t>Review Copy v2.5.0 Production</a:t>
            </a:r>
          </a:p>
          <a:p>
            <a:pPr lvl="2">
              <a:lnSpc>
                <a:spcPct val="110000"/>
              </a:lnSpc>
            </a:pPr>
            <a:r>
              <a:rPr lang="en-GB" sz="2400" dirty="0"/>
              <a:t>Timeline to HSSC</a:t>
            </a:r>
          </a:p>
          <a:p>
            <a:pPr lvl="2">
              <a:lnSpc>
                <a:spcPct val="110000"/>
              </a:lnSpc>
            </a:pPr>
            <a:r>
              <a:rPr lang="en-GB" sz="2400" dirty="0"/>
              <a:t>Release Notes: Summary of Changes and Existing Gap</a:t>
            </a:r>
          </a:p>
          <a:p>
            <a:pPr lvl="2">
              <a:lnSpc>
                <a:spcPct val="110000"/>
              </a:lnSpc>
            </a:pPr>
            <a:r>
              <a:rPr lang="en-GB" sz="2400" dirty="0"/>
              <a:t>Q&amp;A</a:t>
            </a:r>
          </a:p>
          <a:p>
            <a:pPr>
              <a:lnSpc>
                <a:spcPct val="110000"/>
              </a:lnSpc>
            </a:pPr>
            <a:r>
              <a:rPr lang="en-GB" sz="3200" dirty="0"/>
              <a:t>S-164 Update</a:t>
            </a:r>
          </a:p>
          <a:p>
            <a:pPr lvl="1">
              <a:lnSpc>
                <a:spcPct val="110000"/>
              </a:lnSpc>
            </a:pPr>
            <a:r>
              <a:rPr lang="en-GB" sz="2800" dirty="0"/>
              <a:t>Progress and way forward</a:t>
            </a:r>
          </a:p>
          <a:p>
            <a:pPr>
              <a:lnSpc>
                <a:spcPct val="110000"/>
              </a:lnSpc>
            </a:pPr>
            <a:r>
              <a:rPr lang="en-GB" sz="3200" dirty="0"/>
              <a:t>AOB</a:t>
            </a:r>
          </a:p>
          <a:p>
            <a:pPr>
              <a:lnSpc>
                <a:spcPct val="110000"/>
              </a:lnSpc>
            </a:pPr>
            <a:r>
              <a:rPr lang="en-GB" sz="3200" dirty="0"/>
              <a:t>Next meeting(s)?</a:t>
            </a:r>
          </a:p>
          <a:p>
            <a:pPr lvl="1">
              <a:lnSpc>
                <a:spcPct val="110000"/>
              </a:lnSpc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619660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2E38-634F-36EA-E3F0-6267EDC7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Timescales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35655-D7B5-8AEB-F9F7-4E2A9A71D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277" y="1315670"/>
            <a:ext cx="10515600" cy="487997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2.5.0 has been sent out for formal review. Some comments already received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14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Feb (actually, 16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– end of review and aggregation of comments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Comment adjudication up to March 17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 Version 2.6.0 [in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now]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TSM (March 17</a:t>
            </a:r>
            <a:r>
              <a:rPr lang="en-US" baseline="30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onward) to adjudicate any remaining comments and significant issues.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 Version 2.7.0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Post TSM version to be submitted to HSSC for approval as v3.0.0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= Version 2.8.0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Suggestion is to continue meetings throughout that time to assist implementers, answer questions and assess comments received to date.</a:t>
            </a:r>
          </a:p>
        </p:txBody>
      </p:sp>
    </p:spTree>
    <p:extLst>
      <p:ext uri="{BB962C8B-B14F-4D97-AF65-F5344CB8AC3E}">
        <p14:creationId xmlns:p14="http://schemas.microsoft.com/office/powerpoint/2010/main" val="2129591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69741-4B1A-673F-0A4D-F9D6A70A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S-101 and S-98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8702C-F821-A811-CE8D-682A773D5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06664" cy="4351338"/>
          </a:xfrm>
        </p:spPr>
        <p:txBody>
          <a:bodyPr/>
          <a:lstStyle/>
          <a:p>
            <a:r>
              <a:rPr lang="en-GB" dirty="0"/>
              <a:t>Is there anything else in the S-101 product specification that needs to be in S-98, anything for which a requirement needs to be placed on the implementer? </a:t>
            </a:r>
          </a:p>
          <a:p>
            <a:r>
              <a:rPr lang="en-GB" dirty="0"/>
              <a:t>S-101 test datasets, functionality which isn’t an explicit “requirement”</a:t>
            </a:r>
          </a:p>
          <a:p>
            <a:r>
              <a:rPr lang="en-GB" dirty="0"/>
              <a:t>Initial search from Chair S-101PT produced. Will be reviewed.</a:t>
            </a:r>
          </a:p>
        </p:txBody>
      </p:sp>
    </p:spTree>
    <p:extLst>
      <p:ext uri="{BB962C8B-B14F-4D97-AF65-F5344CB8AC3E}">
        <p14:creationId xmlns:p14="http://schemas.microsoft.com/office/powerpoint/2010/main" val="3422080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6587-2354-BD64-78FE-164B20CBC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44356"/>
            <a:ext cx="5998234" cy="911584"/>
          </a:xfrm>
        </p:spPr>
        <p:txBody>
          <a:bodyPr/>
          <a:lstStyle/>
          <a:p>
            <a:r>
              <a:rPr lang="en-GB" dirty="0"/>
              <a:t>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087D8-29AD-453C-A5AB-B4D0E6708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150" y="1510760"/>
            <a:ext cx="6610709" cy="503237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GB" dirty="0"/>
              <a:t>New issue on clipped symbols. Not covered by algorithm currently.</a:t>
            </a:r>
          </a:p>
          <a:p>
            <a:pPr>
              <a:lnSpc>
                <a:spcPct val="110000"/>
              </a:lnSpc>
            </a:pPr>
            <a:r>
              <a:rPr lang="en-GB" dirty="0">
                <a:hlinkClick r:id="rId2"/>
              </a:rPr>
              <a:t>https://github.com/iho-ohi/98-interoperability/issues/73</a:t>
            </a:r>
            <a:r>
              <a:rPr lang="en-GB" dirty="0"/>
              <a:t> </a:t>
            </a:r>
          </a:p>
          <a:p>
            <a:pPr>
              <a:lnSpc>
                <a:spcPct val="110000"/>
              </a:lnSpc>
            </a:pPr>
            <a:r>
              <a:rPr lang="en-GB" dirty="0"/>
              <a:t>Could a statement about OEMs ensuring symbols aren’t clipped be inserted? </a:t>
            </a:r>
          </a:p>
          <a:p>
            <a:pPr>
              <a:lnSpc>
                <a:spcPct val="110000"/>
              </a:lnSpc>
            </a:pPr>
            <a:r>
              <a:rPr lang="en-GB" dirty="0"/>
              <a:t>Test data would then help implementers.</a:t>
            </a:r>
          </a:p>
          <a:p>
            <a:pPr>
              <a:lnSpc>
                <a:spcPct val="110000"/>
              </a:lnSpc>
            </a:pPr>
            <a:endParaRPr lang="en-GB" dirty="0"/>
          </a:p>
          <a:p>
            <a:pPr>
              <a:lnSpc>
                <a:spcPct val="110000"/>
              </a:lnSpc>
            </a:pPr>
            <a:r>
              <a:rPr lang="en-GB" dirty="0"/>
              <a:t>Other Issues:</a:t>
            </a:r>
          </a:p>
          <a:p>
            <a:pPr lvl="1">
              <a:lnSpc>
                <a:spcPct val="110000"/>
              </a:lnSpc>
            </a:pPr>
            <a:r>
              <a:rPr lang="en-GB" dirty="0"/>
              <a:t>Some dependencies on other PTs</a:t>
            </a:r>
          </a:p>
          <a:p>
            <a:pPr lvl="1">
              <a:lnSpc>
                <a:spcPct val="110000"/>
              </a:lnSpc>
            </a:pPr>
            <a:r>
              <a:rPr lang="en-GB" dirty="0"/>
              <a:t>Most will be documented and closed during redraft</a:t>
            </a:r>
          </a:p>
          <a:p>
            <a:pPr lvl="1">
              <a:lnSpc>
                <a:spcPct val="110000"/>
              </a:lnSpc>
            </a:pPr>
            <a:r>
              <a:rPr lang="en-GB" dirty="0"/>
              <a:t>Comment review period can cover outstanding issues.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3C063AC-F45A-2268-7DE4-7E10358A2D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457" t="15455" r="62465" b="6399"/>
          <a:stretch>
            <a:fillRect/>
          </a:stretch>
        </p:blipFill>
        <p:spPr>
          <a:xfrm>
            <a:off x="9683151" y="763438"/>
            <a:ext cx="2204049" cy="52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01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947440" y="2712721"/>
            <a:ext cx="715048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rPr lang="en-US" sz="3600" dirty="0">
                <a:solidFill>
                  <a:srgbClr val="FF0000"/>
                </a:solidFill>
              </a:rPr>
              <a:t>Release Notes: </a:t>
            </a:r>
            <a:r>
              <a:rPr sz="3600" dirty="0">
                <a:solidFill>
                  <a:srgbClr val="FF0000"/>
                </a:solidFill>
              </a:rPr>
              <a:t>Summary of Changes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662" y="452522"/>
            <a:ext cx="384393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Key Changes from v2.4.0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4430" y="1557997"/>
            <a:ext cx="9360877" cy="4067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sz="2000" dirty="0"/>
              <a:t>Version updated to 2.5.0 for S100WG review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sz="2000" dirty="0"/>
              <a:t>New S-124 integration with 12-month NW expiry on ECDIS (unless retained by user)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sz="2000" dirty="0"/>
              <a:t>Added detailed description of WLA / Vertical Uncertainty calculation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sz="2000" dirty="0"/>
              <a:t>Corrected WLA diagram interval (was 15 minutes, should be 30 minutes)</a:t>
            </a:r>
            <a:endParaRPr lang="en-US" sz="2000" dirty="0"/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sz="2000" dirty="0"/>
              <a:t>New SSE code for fileless cancellations with invalid signatures + Flow diagram for fileless cancellation implementation added. Implies Data Producer signatures will be stored by the ECDIS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sz="2000" dirty="0"/>
              <a:t>Editorial changes accepted from 2025 review comments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sz="2000" dirty="0"/>
              <a:t>Changed Pick Report </a:t>
            </a:r>
            <a:r>
              <a:rPr lang="en-US" sz="2000" dirty="0" err="1"/>
              <a:t>interoperabilityIdentifier</a:t>
            </a:r>
            <a:r>
              <a:rPr lang="en-US" sz="2000" dirty="0"/>
              <a:t> as per last meeting</a:t>
            </a:r>
          </a:p>
          <a:p>
            <a:pPr>
              <a:spcAft>
                <a:spcPts val="1000"/>
              </a:spcAft>
              <a:defRPr sz="1800">
                <a:solidFill>
                  <a:srgbClr val="323232"/>
                </a:solidFill>
              </a:defRPr>
            </a:pPr>
            <a:endParaRPr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539" y="172329"/>
            <a:ext cx="443999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3366"/>
                </a:solidFill>
              </a:defRPr>
            </a:pPr>
            <a:r>
              <a:rPr sz="2800" dirty="0">
                <a:solidFill>
                  <a:srgbClr val="FF0000"/>
                </a:solidFill>
              </a:rPr>
              <a:t>New Data Constraints Annex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1338" y="877019"/>
            <a:ext cx="11740662" cy="5380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Contains requirements for Data Producers (not OEMs)</a:t>
            </a:r>
            <a:endParaRPr lang="en-US"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dirty="0"/>
              <a:t>Replicates content from S-98 which deals with data producer requirements. S-98 content left in for context (could be taken out?)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Profile of S-100 Part 10b GML constraining geometry structures</a:t>
            </a:r>
            <a:endParaRPr lang="en-US" dirty="0"/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GB" dirty="0"/>
              <a:t>Simplified point, curve and surface. Fixed GML elements for each.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GB" dirty="0" err="1"/>
              <a:t>PosList</a:t>
            </a:r>
            <a:r>
              <a:rPr lang="en-GB" dirty="0"/>
              <a:t> and Pos coordinates only.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GB" dirty="0"/>
              <a:t>Fits with CATALOG.XML geometry already embedded in S-98 Annex C</a:t>
            </a:r>
            <a:endParaRPr dirty="0"/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dirty="0"/>
              <a:t>Already Proposed:</a:t>
            </a:r>
          </a:p>
          <a:p>
            <a:pPr marL="1200150" lvl="2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dirty="0"/>
              <a:t>Removal of: referenced geometry, </a:t>
            </a:r>
            <a:r>
              <a:rPr lang="en-US" dirty="0" err="1"/>
              <a:t>ArcByCentrePoint</a:t>
            </a:r>
            <a:r>
              <a:rPr lang="en-US" dirty="0"/>
              <a:t>, </a:t>
            </a:r>
            <a:r>
              <a:rPr lang="en-US" dirty="0" err="1"/>
              <a:t>CircleByCentrePoint</a:t>
            </a:r>
            <a:endParaRPr lang="en-US"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endParaRPr lang="en-US"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US" dirty="0"/>
              <a:t>Aim is to </a:t>
            </a:r>
            <a:r>
              <a:rPr dirty="0"/>
              <a:t>update independently of main S-98 document</a:t>
            </a:r>
            <a:r>
              <a:rPr lang="en-US" dirty="0"/>
              <a:t> (without adding new OEM requirements)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dirty="0"/>
              <a:t>Keeps OEM requirements stable while allowing Data Producer consensus</a:t>
            </a:r>
            <a:r>
              <a:rPr lang="en-US" dirty="0"/>
              <a:t> and development over best ways of optimising data behaviour on ECDIS.</a:t>
            </a:r>
            <a:endParaRPr dirty="0"/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</a:defRPr>
            </a:pPr>
            <a:r>
              <a:rPr lang="en-GB" dirty="0"/>
              <a:t>Outstanding list of items to be addressed by product specifications should be compiled, some for S-101 already.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987486" y="2548597"/>
            <a:ext cx="413010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rPr sz="3600" dirty="0">
                <a:solidFill>
                  <a:srgbClr val="FF0000"/>
                </a:solidFill>
              </a:rPr>
              <a:t>Areas </a:t>
            </a:r>
            <a:r>
              <a:rPr lang="en-US" sz="3600" dirty="0">
                <a:solidFill>
                  <a:srgbClr val="FF0000"/>
                </a:solidFill>
              </a:rPr>
              <a:t>of Uncertainty</a:t>
            </a:r>
            <a:endParaRPr sz="3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IC_Stuff" id="{7EB4A1A4-DE80-4AED-B90B-0D4C97F0BFAA}" vid="{AB3974AC-2916-4F91-8C8E-185544D726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810</Words>
  <Application>Microsoft Office PowerPoint</Application>
  <PresentationFormat>Widescreen</PresentationFormat>
  <Paragraphs>88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1_Office Theme</vt:lpstr>
      <vt:lpstr>PowerPoint Presentation</vt:lpstr>
      <vt:lpstr>Agenda</vt:lpstr>
      <vt:lpstr>Timescales</vt:lpstr>
      <vt:lpstr>S-101 and S-98</vt:lpstr>
      <vt:lpstr>Issues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S-164 Progress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pritchard</dc:creator>
  <cp:lastModifiedBy>jonathan pritchard</cp:lastModifiedBy>
  <cp:revision>61</cp:revision>
  <dcterms:created xsi:type="dcterms:W3CDTF">2025-12-09T14:51:16Z</dcterms:created>
  <dcterms:modified xsi:type="dcterms:W3CDTF">2026-02-05T05:43:21Z</dcterms:modified>
</cp:coreProperties>
</file>

<file path=docProps/thumbnail.jpeg>
</file>